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80" r:id="rId5"/>
    <p:sldId id="278" r:id="rId6"/>
    <p:sldId id="262" r:id="rId7"/>
    <p:sldId id="260" r:id="rId8"/>
    <p:sldId id="261" r:id="rId9"/>
    <p:sldId id="267" r:id="rId10"/>
    <p:sldId id="273" r:id="rId11"/>
    <p:sldId id="286" r:id="rId12"/>
    <p:sldId id="279" r:id="rId13"/>
    <p:sldId id="287" r:id="rId14"/>
    <p:sldId id="284" r:id="rId15"/>
    <p:sldId id="285" r:id="rId16"/>
    <p:sldId id="275" r:id="rId17"/>
    <p:sldId id="264" r:id="rId18"/>
    <p:sldId id="288" r:id="rId19"/>
    <p:sldId id="281" r:id="rId20"/>
    <p:sldId id="277"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20/07/2021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20/07/2021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20/07/2021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20/07/2021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20/07/2021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20/07/2021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20/07/2021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20/07/2021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20/07/2021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20/07/2021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20/07/2021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20/07/2021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20/07/2021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(Italy) </a:t>
            </a:r>
          </a:p>
        </p:txBody>
      </p:sp>
      <p:pic>
        <p:nvPicPr>
          <p:cNvPr id="3" name="Immagine 2">
            <a:extLst>
              <a:ext uri="{FF2B5EF4-FFF2-40B4-BE49-F238E27FC236}">
                <a16:creationId xmlns:a16="http://schemas.microsoft.com/office/drawing/2014/main" id="{390CC037-9F62-40B2-83B1-9F88393F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00" y="873848"/>
            <a:ext cx="5670000" cy="5670000"/>
          </a:xfrm>
          <a:prstGeom prst="rect">
            <a:avLst/>
          </a:prstGeom>
        </p:spPr>
      </p:pic>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1075515710"/>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1075515710"/>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4"/>
                <a:stretch>
                  <a:fillRect l="-320" t="-599" b="-2096"/>
                </a:stretch>
              </a:blipFill>
            </p:spPr>
            <p:txBody>
              <a:bodyPr/>
              <a:lstStyle/>
              <a:p>
                <a:r>
                  <a:rPr lang="en-GB">
                    <a:noFill/>
                  </a:rPr>
                  <a:t> </a:t>
                </a:r>
              </a:p>
            </p:txBody>
          </p:sp>
        </mc:Fallback>
      </mc:AlternateContent>
    </p:spTree>
    <p:extLst>
      <p:ext uri="{BB962C8B-B14F-4D97-AF65-F5344CB8AC3E}">
        <p14:creationId xmlns:p14="http://schemas.microsoft.com/office/powerpoint/2010/main" val="3651692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(Italy) </a:t>
            </a:r>
          </a:p>
        </p:txBody>
      </p:sp>
      <p:sp>
        <p:nvSpPr>
          <p:cNvPr id="8" name="CasellaDiTesto 7">
            <a:extLst>
              <a:ext uri="{FF2B5EF4-FFF2-40B4-BE49-F238E27FC236}">
                <a16:creationId xmlns:a16="http://schemas.microsoft.com/office/drawing/2014/main" id="{34AF25D4-EB90-4837-A43F-559FC1D5A481}"/>
              </a:ext>
            </a:extLst>
          </p:cNvPr>
          <p:cNvSpPr txBox="1"/>
          <p:nvPr/>
        </p:nvSpPr>
        <p:spPr>
          <a:xfrm>
            <a:off x="4417146" y="4198025"/>
            <a:ext cx="2952319" cy="307777"/>
          </a:xfrm>
          <a:prstGeom prst="rect">
            <a:avLst/>
          </a:prstGeom>
          <a:noFill/>
        </p:spPr>
        <p:txBody>
          <a:bodyPr wrap="square">
            <a:spAutoFit/>
          </a:bodyPr>
          <a:lstStyle/>
          <a:p>
            <a:r>
              <a:rPr lang="it-IT" sz="1400" dirty="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50F28571-8963-4A6B-8450-7CCEC575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4" y="3429000"/>
            <a:ext cx="6285600" cy="3142800"/>
          </a:xfrm>
          <a:prstGeom prst="rect">
            <a:avLst/>
          </a:prstGeom>
        </p:spPr>
      </p:pic>
      <p:pic>
        <p:nvPicPr>
          <p:cNvPr id="6" name="Immagine 5">
            <a:extLst>
              <a:ext uri="{FF2B5EF4-FFF2-40B4-BE49-F238E27FC236}">
                <a16:creationId xmlns:a16="http://schemas.microsoft.com/office/drawing/2014/main" id="{7F1570B0-60F7-40DD-88C6-4856AF01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7" name="Immagine 6">
            <a:extLst>
              <a:ext uri="{FF2B5EF4-FFF2-40B4-BE49-F238E27FC236}">
                <a16:creationId xmlns:a16="http://schemas.microsoft.com/office/drawing/2014/main" id="{C9E651C6-190F-4195-AA00-39A781DC3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596" y="564919"/>
            <a:ext cx="6213600" cy="31068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DAA570-2F2C-4047-A138-C7CB5E284082}"/>
                  </a:ext>
                </a:extLst>
              </p:cNvPr>
              <p:cNvSpPr txBox="1"/>
              <p:nvPr/>
            </p:nvSpPr>
            <p:spPr>
              <a:xfrm>
                <a:off x="6096000" y="3717669"/>
                <a:ext cx="5449875" cy="864147"/>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inhabitants, this threshold can define the end of the epidemic. The distribution span about three months, centered around the first half of October 2020.</a:t>
                </a:r>
              </a:p>
            </p:txBody>
          </p:sp>
        </mc:Choice>
        <mc:Fallback xmlns="">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096000" y="3717669"/>
                <a:ext cx="5449875" cy="864147"/>
              </a:xfrm>
              <a:prstGeom prst="rect">
                <a:avLst/>
              </a:prstGeom>
              <a:blipFill>
                <a:blip r:embed="rId5"/>
                <a:stretch>
                  <a:fillRect l="-2013" t="-6338" r="-447" b="-11972"/>
                </a:stretch>
              </a:blipFill>
            </p:spPr>
            <p:txBody>
              <a:bodyPr/>
              <a:lstStyle/>
              <a:p>
                <a:r>
                  <a:rPr lang="en-GB">
                    <a:noFill/>
                  </a:rPr>
                  <a:t> </a:t>
                </a:r>
              </a:p>
            </p:txBody>
          </p:sp>
        </mc:Fallback>
      </mc:AlternateContent>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a:t>
            </a:r>
          </a:p>
        </p:txBody>
      </p:sp>
    </p:spTree>
    <p:extLst>
      <p:ext uri="{BB962C8B-B14F-4D97-AF65-F5344CB8AC3E}">
        <p14:creationId xmlns:p14="http://schemas.microsoft.com/office/powerpoint/2010/main" val="160802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
        <p:nvSpPr>
          <p:cNvPr id="4" name="Titolo 1">
            <a:extLst>
              <a:ext uri="{FF2B5EF4-FFF2-40B4-BE49-F238E27FC236}">
                <a16:creationId xmlns:a16="http://schemas.microsoft.com/office/drawing/2014/main" id="{4BFCD33B-4C03-461D-A22C-64D0EDB4E52B}"/>
              </a:ext>
            </a:extLst>
          </p:cNvPr>
          <p:cNvSpPr txBox="1">
            <a:spLocks/>
          </p:cNvSpPr>
          <p:nvPr/>
        </p:nvSpPr>
        <p:spPr>
          <a:xfrm>
            <a:off x="658091" y="2475128"/>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noProof="1">
                <a:latin typeface="Times New Roman" panose="02020603050405020304" pitchFamily="18" charset="0"/>
                <a:cs typeface="Times New Roman" panose="02020603050405020304" pitchFamily="18" charset="0"/>
              </a:rPr>
              <a:t>Ergodicity (def)</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a:p>
            <a:pPr lvl="1"/>
            <a:r>
              <a:rPr lang="en-US" sz="1600" noProof="1">
                <a:latin typeface="Times New Roman" panose="02020603050405020304" pitchFamily="18" charset="0"/>
                <a:cs typeface="Times New Roman" panose="02020603050405020304" pitchFamily="18" charset="0"/>
              </a:rPr>
              <a:t>France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4462966"/>
            <a:chOff x="6397658" y="1171964"/>
            <a:chExt cx="4773582" cy="4462966"/>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p:txBody>
            </p:sp>
          </mc:Choice>
          <mc:Fallback>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endParaRPr lang="en-US" sz="1400" dirty="0">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(Italy)</a:t>
            </a:r>
          </a:p>
        </p:txBody>
      </p:sp>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31" y="776289"/>
            <a:ext cx="5669369" cy="5669369"/>
          </a:xfrm>
          <a:prstGeom prst="rect">
            <a:avLst/>
          </a:prstGeom>
        </p:spPr>
      </p:pic>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029</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056</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39</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4"/>
                <a:stretch>
                  <a:fillRect l="-326" t="-299" b="-20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754311"/>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754311"/>
                <a:ext cx="2172927" cy="3564437"/>
              </a:xfrm>
              <a:prstGeom prst="rect">
                <a:avLst/>
              </a:prstGeom>
              <a:blipFill>
                <a:blip r:embed="rId5"/>
                <a:stretch>
                  <a:fillRect l="-843" b="-68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(Italy)</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21363"/>
                <a:ext cx="5449875" cy="2238370"/>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time in which the epidemic reaches the maximum, conditional on it actually occurring.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 confinement measures succeed at inhibiting the epidemic—which is the effect sought— in 53% of cases, while in 47% of cases they inhibiting its expansion.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21363"/>
                <a:ext cx="5449875" cy="2238370"/>
              </a:xfrm>
              <a:prstGeom prst="rect">
                <a:avLst/>
              </a:prstGeom>
              <a:blipFill>
                <a:blip r:embed="rId2"/>
                <a:stretch>
                  <a:fillRect l="-2013" t="-2452" r="-1230" b="-4087"/>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id="{AD6697C4-90D1-403B-8795-F901F999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2" y="3435972"/>
            <a:ext cx="6283392" cy="3141696"/>
          </a:xfrm>
          <a:prstGeom prst="rect">
            <a:avLst/>
          </a:prstGeom>
        </p:spPr>
      </p:pic>
      <p:grpSp>
        <p:nvGrpSpPr>
          <p:cNvPr id="13" name="Gruppo 12">
            <a:extLst>
              <a:ext uri="{FF2B5EF4-FFF2-40B4-BE49-F238E27FC236}">
                <a16:creationId xmlns:a16="http://schemas.microsoft.com/office/drawing/2014/main" id="{B0ED5FD8-A69C-40FA-90F2-DC9A216FA867}"/>
              </a:ext>
            </a:extLst>
          </p:cNvPr>
          <p:cNvGrpSpPr/>
          <p:nvPr/>
        </p:nvGrpSpPr>
        <p:grpSpPr>
          <a:xfrm>
            <a:off x="-49198" y="621775"/>
            <a:ext cx="6210300" cy="3105150"/>
            <a:chOff x="5981701" y="542323"/>
            <a:chExt cx="6210300" cy="3105150"/>
          </a:xfrm>
        </p:grpSpPr>
        <p:pic>
          <p:nvPicPr>
            <p:cNvPr id="14" name="Immagine 13" descr="Immagine che contiene testo, via&#10;&#10;Descrizione generata automaticamente">
              <a:extLst>
                <a:ext uri="{FF2B5EF4-FFF2-40B4-BE49-F238E27FC236}">
                  <a16:creationId xmlns:a16="http://schemas.microsoft.com/office/drawing/2014/main" id="{ABF31818-A895-4F31-96FB-44495032C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1" y="542323"/>
              <a:ext cx="6210300" cy="3105150"/>
            </a:xfrm>
            <a:prstGeom prst="rect">
              <a:avLst/>
            </a:prstGeom>
          </p:spPr>
        </p:pic>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457FCABB-9DDE-4FCB-BFDA-ACDC1EE9EA2F}"/>
                    </a:ext>
                  </a:extLst>
                </p:cNvPr>
                <p:cNvSpPr txBox="1"/>
                <p:nvPr/>
              </p:nvSpPr>
              <p:spPr>
                <a:xfrm>
                  <a:off x="8017161" y="241932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5" name="CasellaDiTesto 14">
                  <a:extLst>
                    <a:ext uri="{FF2B5EF4-FFF2-40B4-BE49-F238E27FC236}">
                      <a16:creationId xmlns:a16="http://schemas.microsoft.com/office/drawing/2014/main" id="{457FCABB-9DDE-4FCB-BFDA-ACDC1EE9EA2F}"/>
                    </a:ext>
                  </a:extLst>
                </p:cNvPr>
                <p:cNvSpPr txBox="1">
                  <a:spLocks noRot="1" noChangeAspect="1" noMove="1" noResize="1" noEditPoints="1" noAdjustHandles="1" noChangeArrowheads="1" noChangeShapeType="1" noTextEdit="1"/>
                </p:cNvSpPr>
                <p:nvPr/>
              </p:nvSpPr>
              <p:spPr>
                <a:xfrm>
                  <a:off x="8017161" y="2419322"/>
                  <a:ext cx="974577" cy="556691"/>
                </a:xfrm>
                <a:prstGeom prst="rect">
                  <a:avLst/>
                </a:prstGeom>
                <a:blipFill>
                  <a:blip r:embed="rId5"/>
                  <a:stretch>
                    <a:fillRect/>
                  </a:stretch>
                </a:blipFill>
              </p:spPr>
              <p:txBody>
                <a:bodyPr/>
                <a:lstStyle/>
                <a:p>
                  <a:r>
                    <a:rPr lang="en-GB">
                      <a:noFill/>
                    </a:rPr>
                    <a:t> </a:t>
                  </a:r>
                </a:p>
              </p:txBody>
            </p:sp>
          </mc:Fallback>
        </mc:AlternateContent>
        <p:cxnSp>
          <p:nvCxnSpPr>
            <p:cNvPr id="16" name="Connettore 2 15">
              <a:extLst>
                <a:ext uri="{FF2B5EF4-FFF2-40B4-BE49-F238E27FC236}">
                  <a16:creationId xmlns:a16="http://schemas.microsoft.com/office/drawing/2014/main" id="{A926B90D-0E90-4032-9D11-B05458DAB10E}"/>
                </a:ext>
              </a:extLst>
            </p:cNvPr>
            <p:cNvCxnSpPr>
              <a:cxnSpLocks/>
            </p:cNvCxnSpPr>
            <p:nvPr/>
          </p:nvCxnSpPr>
          <p:spPr>
            <a:xfrm flipH="1" flipV="1">
              <a:off x="7688012" y="2419324"/>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ttangolo con angoli arrotondati 16">
              <a:extLst>
                <a:ext uri="{FF2B5EF4-FFF2-40B4-BE49-F238E27FC236}">
                  <a16:creationId xmlns:a16="http://schemas.microsoft.com/office/drawing/2014/main" id="{52E5C97D-C89F-4A64-97C8-4055BDE6010B}"/>
                </a:ext>
              </a:extLst>
            </p:cNvPr>
            <p:cNvSpPr/>
            <p:nvPr/>
          </p:nvSpPr>
          <p:spPr>
            <a:xfrm>
              <a:off x="8059491" y="241932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740BBAEC-1009-4873-9E27-0C7F0347E2A2}"/>
                </a:ext>
              </a:extLst>
            </p:cNvPr>
            <p:cNvCxnSpPr>
              <a:cxnSpLocks/>
            </p:cNvCxnSpPr>
            <p:nvPr/>
          </p:nvCxnSpPr>
          <p:spPr>
            <a:xfrm flipV="1">
              <a:off x="9652635" y="1200954"/>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71C7E5BF-69BA-4833-82A9-B3A2C15D6BA5}"/>
                </a:ext>
              </a:extLst>
            </p:cNvPr>
            <p:cNvSpPr txBox="1"/>
            <p:nvPr/>
          </p:nvSpPr>
          <p:spPr>
            <a:xfrm rot="20717697">
              <a:off x="9386247" y="855729"/>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20" name="Connettore 2 19">
              <a:extLst>
                <a:ext uri="{FF2B5EF4-FFF2-40B4-BE49-F238E27FC236}">
                  <a16:creationId xmlns:a16="http://schemas.microsoft.com/office/drawing/2014/main" id="{C2E8728C-3F0B-4BAC-8CD3-4810B90D3B0E}"/>
                </a:ext>
              </a:extLst>
            </p:cNvPr>
            <p:cNvCxnSpPr>
              <a:cxnSpLocks/>
            </p:cNvCxnSpPr>
            <p:nvPr/>
          </p:nvCxnSpPr>
          <p:spPr>
            <a:xfrm flipV="1">
              <a:off x="9671472" y="1646913"/>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asellaDiTesto 20">
              <a:extLst>
                <a:ext uri="{FF2B5EF4-FFF2-40B4-BE49-F238E27FC236}">
                  <a16:creationId xmlns:a16="http://schemas.microsoft.com/office/drawing/2014/main" id="{E0D6A560-88B4-4EE8-ADDC-007525AD446E}"/>
                </a:ext>
              </a:extLst>
            </p:cNvPr>
            <p:cNvSpPr txBox="1"/>
            <p:nvPr/>
          </p:nvSpPr>
          <p:spPr>
            <a:xfrm>
              <a:off x="9518921" y="1657484"/>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22" name="Connettore 2 21">
              <a:extLst>
                <a:ext uri="{FF2B5EF4-FFF2-40B4-BE49-F238E27FC236}">
                  <a16:creationId xmlns:a16="http://schemas.microsoft.com/office/drawing/2014/main" id="{90E0AC76-874A-46F2-BDC1-EC215E430CFA}"/>
                </a:ext>
              </a:extLst>
            </p:cNvPr>
            <p:cNvCxnSpPr>
              <a:cxnSpLocks/>
            </p:cNvCxnSpPr>
            <p:nvPr/>
          </p:nvCxnSpPr>
          <p:spPr>
            <a:xfrm flipH="1" flipV="1">
              <a:off x="8896596" y="1707729"/>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F71327DF-34B4-4751-BCA3-8F41792DF1F6}"/>
                    </a:ext>
                  </a:extLst>
                </p:cNvPr>
                <p:cNvSpPr txBox="1"/>
                <p:nvPr/>
              </p:nvSpPr>
              <p:spPr>
                <a:xfrm>
                  <a:off x="9192208" y="2398706"/>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F71327DF-34B4-4751-BCA3-8F41792DF1F6}"/>
                    </a:ext>
                  </a:extLst>
                </p:cNvPr>
                <p:cNvSpPr txBox="1">
                  <a:spLocks noRot="1" noChangeAspect="1" noMove="1" noResize="1" noEditPoints="1" noAdjustHandles="1" noChangeArrowheads="1" noChangeShapeType="1" noTextEdit="1"/>
                </p:cNvSpPr>
                <p:nvPr/>
              </p:nvSpPr>
              <p:spPr>
                <a:xfrm>
                  <a:off x="9192208" y="2398706"/>
                  <a:ext cx="909025" cy="246221"/>
                </a:xfrm>
                <a:prstGeom prst="rect">
                  <a:avLst/>
                </a:prstGeom>
                <a:blipFill>
                  <a:blip r:embed="rId6"/>
                  <a:stretch>
                    <a:fillRect b="-2500"/>
                  </a:stretch>
                </a:blipFill>
              </p:spPr>
              <p:txBody>
                <a:bodyPr/>
                <a:lstStyle/>
                <a:p>
                  <a:r>
                    <a:rPr lang="en-GB">
                      <a:noFill/>
                    </a:rPr>
                    <a:t> </a:t>
                  </a:r>
                </a:p>
              </p:txBody>
            </p:sp>
          </mc:Fallback>
        </mc:AlternateContent>
        <p:sp>
          <p:nvSpPr>
            <p:cNvPr id="24" name="Rettangolo con angoli arrotondati 23">
              <a:extLst>
                <a:ext uri="{FF2B5EF4-FFF2-40B4-BE49-F238E27FC236}">
                  <a16:creationId xmlns:a16="http://schemas.microsoft.com/office/drawing/2014/main" id="{9003D712-F488-4B25-91A6-59E5AC234ADB}"/>
                </a:ext>
              </a:extLst>
            </p:cNvPr>
            <p:cNvSpPr/>
            <p:nvPr/>
          </p:nvSpPr>
          <p:spPr>
            <a:xfrm>
              <a:off x="9283104" y="239275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5" name="Immagine 24">
            <a:extLst>
              <a:ext uri="{FF2B5EF4-FFF2-40B4-BE49-F238E27FC236}">
                <a16:creationId xmlns:a16="http://schemas.microsoft.com/office/drawing/2014/main" id="{322BBB07-6015-48D4-B54B-22B347F5BA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576" y="621775"/>
            <a:ext cx="6210299" cy="310515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5267</TotalTime>
  <Words>1482</Words>
  <Application>Microsoft Office PowerPoint</Application>
  <PresentationFormat>Widescreen</PresentationFormat>
  <Paragraphs>242</Paragraphs>
  <Slides>17</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 (Italy)</vt:lpstr>
      <vt:lpstr>Fit results: before peak (Italy)</vt:lpstr>
      <vt:lpstr>Fit results: until peak (Italy) </vt:lpstr>
      <vt:lpstr>Fit results: until peak (Italy) </vt:lpstr>
      <vt:lpstr>Results: first wave on other countries</vt:lpstr>
      <vt:lpstr>Conclusion</vt:lpstr>
      <vt:lpstr>References</vt:lpstr>
      <vt:lpstr>Presentazione standard di PowerPoint</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175</cp:revision>
  <dcterms:created xsi:type="dcterms:W3CDTF">2020-08-28T16:59:16Z</dcterms:created>
  <dcterms:modified xsi:type="dcterms:W3CDTF">2021-07-20T18:39:14Z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